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</p:sldIdLst>
  <p:sldSz cx="18288000" cy="10287000"/>
  <p:notesSz cx="6858000" cy="9144000"/>
  <p:embeddedFontLst>
    <p:embeddedFont>
      <p:font typeface="Canva Sans Bold" panose="020B0604020202020204" charset="0"/>
      <p:regular r:id="rId17"/>
    </p:embeddedFont>
    <p:embeddedFont>
      <p:font typeface="Montaser Arabic Ultra-Bold" panose="020B0604020202020204" charset="-78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20B0604020202020204" charset="0"/>
      <p:regular r:id="rId20"/>
    </p:embeddedFont>
    <p:embeddedFont>
      <p:font typeface="Montserrat Bold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4542" autoAdjust="0"/>
  </p:normalViewPr>
  <p:slideViewPr>
    <p:cSldViewPr>
      <p:cViewPr varScale="1">
        <p:scale>
          <a:sx n="48" d="100"/>
          <a:sy n="48" d="100"/>
        </p:scale>
        <p:origin x="94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Zufälliges Beispiel: 1 </a:t>
            </a:r>
            <a:r>
              <a:rPr lang="de-CH" dirty="0" err="1"/>
              <a:t>nagtives</a:t>
            </a:r>
            <a:r>
              <a:rPr lang="de-CH" dirty="0"/>
              <a:t> 1 </a:t>
            </a:r>
            <a:r>
              <a:rPr lang="de-CH" dirty="0" err="1"/>
              <a:t>posiites</a:t>
            </a:r>
            <a:r>
              <a:rPr lang="de-CH" dirty="0"/>
              <a:t> -&gt; in 86% der Fällen wird das positive als höher eingestuft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706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Wieso fehlt - wieso haben wir Nulls entfernt oder was ist Data Leakage, wieso neue Features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Kombiniert Entscheidungsbäume</a:t>
            </a:r>
          </a:p>
          <a:p>
            <a:r>
              <a:rPr lang="en-US"/>
              <a:t>Minimiert Risiko von Fehlentscheidungen</a:t>
            </a:r>
          </a:p>
          <a:p>
            <a:r>
              <a:rPr lang="en-US"/>
              <a:t>Alle Bäume können visualisiert werden</a:t>
            </a:r>
          </a:p>
          <a:p>
            <a:r>
              <a:rPr lang="en-US"/>
              <a:t>Bei einem Durchlauf stimmen alle Bäume ab</a:t>
            </a:r>
          </a:p>
          <a:p>
            <a:r>
              <a:rPr lang="en-US"/>
              <a:t>Mehrheit gewinnt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5.sv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/>
            </a:stretch>
          </a:blipFill>
        </p:spPr>
        <p:txBody>
          <a:bodyPr/>
          <a:lstStyle/>
          <a:p>
            <a:endParaRPr lang="de-CH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6709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 lang="de-CH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06077" y="7136250"/>
            <a:ext cx="5290838" cy="1455023"/>
            <a:chOff x="0" y="0"/>
            <a:chExt cx="2559647" cy="7039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9647" cy="703924"/>
            </a:xfrm>
            <a:custGeom>
              <a:avLst/>
              <a:gdLst/>
              <a:ahLst/>
              <a:cxnLst/>
              <a:rect l="l" t="t" r="r" b="b"/>
              <a:pathLst>
                <a:path w="2559647" h="703924">
                  <a:moveTo>
                    <a:pt x="2356447" y="0"/>
                  </a:moveTo>
                  <a:cubicBezTo>
                    <a:pt x="2468671" y="0"/>
                    <a:pt x="2559647" y="157579"/>
                    <a:pt x="2559647" y="351962"/>
                  </a:cubicBezTo>
                  <a:cubicBezTo>
                    <a:pt x="2559647" y="546345"/>
                    <a:pt x="2468671" y="703924"/>
                    <a:pt x="2356447" y="703924"/>
                  </a:cubicBezTo>
                  <a:lnTo>
                    <a:pt x="203200" y="703924"/>
                  </a:lnTo>
                  <a:cubicBezTo>
                    <a:pt x="90976" y="703924"/>
                    <a:pt x="0" y="546345"/>
                    <a:pt x="0" y="351962"/>
                  </a:cubicBezTo>
                  <a:cubicBezTo>
                    <a:pt x="0" y="157579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9647" cy="74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7596" y="7443744"/>
            <a:ext cx="3483091" cy="840036"/>
            <a:chOff x="0" y="0"/>
            <a:chExt cx="168508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5080" cy="406400"/>
            </a:xfrm>
            <a:custGeom>
              <a:avLst/>
              <a:gdLst/>
              <a:ahLst/>
              <a:cxnLst/>
              <a:rect l="l" t="t" r="r" b="b"/>
              <a:pathLst>
                <a:path w="1685080" h="40640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3" name="Freeform 1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4" name="Freeform 14"/>
          <p:cNvSpPr/>
          <p:nvPr/>
        </p:nvSpPr>
        <p:spPr>
          <a:xfrm>
            <a:off x="5221976" y="8168039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5" name="Freeform 15"/>
          <p:cNvSpPr/>
          <p:nvPr/>
        </p:nvSpPr>
        <p:spPr>
          <a:xfrm>
            <a:off x="1720422" y="7177785"/>
            <a:ext cx="3039530" cy="531918"/>
          </a:xfrm>
          <a:custGeom>
            <a:avLst/>
            <a:gdLst/>
            <a:ahLst/>
            <a:cxnLst/>
            <a:rect l="l" t="t" r="r" b="b"/>
            <a:pathLst>
              <a:path w="3039530" h="531918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1437596" y="3057323"/>
            <a:ext cx="9445088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de-CH" sz="5000" b="1" noProof="0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VentureIQ</a:t>
            </a:r>
            <a:r>
              <a:rPr lang="de-CH" sz="5000" b="1" noProof="0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– Investieren mit Voraussicht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596" y="5778298"/>
            <a:ext cx="4605107" cy="8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de-CH" sz="2677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Sicheres investieren durch Künstliche Intelligenz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9332" y="7628865"/>
            <a:ext cx="3324699" cy="44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de-CH" sz="2752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</a:t>
            </a:r>
            <a:r>
              <a:rPr lang="de-CH" sz="2752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9563" y="7181153"/>
            <a:ext cx="4161789" cy="133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Yves Bornhauser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Elia Geromin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Bastian Büeler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956" y="1189443"/>
            <a:ext cx="2673730" cy="35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de-CH" sz="2229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StratifyAI</a:t>
            </a: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415965" y="2748535"/>
            <a:ext cx="8136058" cy="2501838"/>
          </a:xfrm>
          <a:custGeom>
            <a:avLst/>
            <a:gdLst/>
            <a:ahLst/>
            <a:cxnLst/>
            <a:rect l="l" t="t" r="r" b="b"/>
            <a:pathLst>
              <a:path w="8136058" h="2501838">
                <a:moveTo>
                  <a:pt x="0" y="0"/>
                </a:moveTo>
                <a:lnTo>
                  <a:pt x="8136059" y="0"/>
                </a:lnTo>
                <a:lnTo>
                  <a:pt x="8136059" y="2501838"/>
                </a:lnTo>
                <a:lnTo>
                  <a:pt x="0" y="250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2268200" y="6804632"/>
            <a:ext cx="4827314" cy="2422246"/>
          </a:xfrm>
          <a:custGeom>
            <a:avLst/>
            <a:gdLst/>
            <a:ahLst/>
            <a:cxnLst/>
            <a:rect l="l" t="t" r="r" b="b"/>
            <a:pathLst>
              <a:path w="4827314" h="2422246">
                <a:moveTo>
                  <a:pt x="0" y="0"/>
                </a:moveTo>
                <a:lnTo>
                  <a:pt x="4827314" y="0"/>
                </a:lnTo>
                <a:lnTo>
                  <a:pt x="4827314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6787342" y="6804632"/>
            <a:ext cx="4810615" cy="2422246"/>
          </a:xfrm>
          <a:custGeom>
            <a:avLst/>
            <a:gdLst/>
            <a:ahLst/>
            <a:cxnLst/>
            <a:rect l="l" t="t" r="r" b="b"/>
            <a:pathLst>
              <a:path w="4810615" h="2422246">
                <a:moveTo>
                  <a:pt x="0" y="0"/>
                </a:moveTo>
                <a:lnTo>
                  <a:pt x="4810615" y="0"/>
                </a:lnTo>
                <a:lnTo>
                  <a:pt x="4810615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5386370" y="570767"/>
            <a:ext cx="7515259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Wieso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584" y="2122363"/>
            <a:ext cx="6441758" cy="623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Robuste Gesamtperformance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hohe AUC / Sortierung</a:t>
            </a:r>
          </a:p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Bessere Nachvollziehbarkeit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Deutlich bessere Precision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Logistc Regression erkennt kaum Negatives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Naive Bayes zu vorsichtig bei Positives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schlechte Gesamtperformance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2977" y="6230866"/>
            <a:ext cx="3197423" cy="3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GB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5165" y="6230866"/>
            <a:ext cx="3197423" cy="35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RF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2999000" y="586773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628453" y="2241120"/>
            <a:ext cx="9144000" cy="6480810"/>
          </a:xfrm>
          <a:custGeom>
            <a:avLst/>
            <a:gdLst/>
            <a:ahLst/>
            <a:cxnLst/>
            <a:rect l="l" t="t" r="r" b="b"/>
            <a:pathLst>
              <a:path w="9144000" h="6480810">
                <a:moveTo>
                  <a:pt x="0" y="0"/>
                </a:moveTo>
                <a:lnTo>
                  <a:pt x="9144000" y="0"/>
                </a:lnTo>
                <a:lnTo>
                  <a:pt x="9144000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" b="-11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4391177" y="570767"/>
            <a:ext cx="950564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Was ist ein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64528"/>
            <a:ext cx="4457700" cy="449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  <a:spcBef>
                <a:spcPct val="0"/>
              </a:spcBef>
            </a:pPr>
            <a:r>
              <a:rPr lang="en-US" sz="28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Unser Random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28212"/>
            <a:ext cx="7138987" cy="252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just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1000 Bäume</a:t>
            </a:r>
          </a:p>
          <a:p>
            <a:pPr algn="just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Maximal 18 Ebenen </a:t>
            </a:r>
          </a:p>
          <a:p>
            <a:pPr algn="l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Bildet nur neue Knoten, wenn 7 Unternehmen noch Bedingungen erfüllen → Verhinderung von Overfitting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658504" y="2303237"/>
            <a:ext cx="8206564" cy="6955063"/>
          </a:xfrm>
          <a:custGeom>
            <a:avLst/>
            <a:gdLst/>
            <a:ahLst/>
            <a:cxnLst/>
            <a:rect l="l" t="t" r="r" b="b"/>
            <a:pathLst>
              <a:path w="8206564" h="6955063">
                <a:moveTo>
                  <a:pt x="0" y="0"/>
                </a:moveTo>
                <a:lnTo>
                  <a:pt x="8206564" y="0"/>
                </a:lnTo>
                <a:lnTo>
                  <a:pt x="8206564" y="6955063"/>
                </a:lnTo>
                <a:lnTo>
                  <a:pt x="0" y="6955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TextBox 9"/>
          <p:cNvSpPr txBox="1"/>
          <p:nvPr/>
        </p:nvSpPr>
        <p:spPr>
          <a:xfrm>
            <a:off x="1028700" y="733379"/>
            <a:ext cx="811108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Gerlerne Muster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192" y="2255612"/>
            <a:ext cx="7886350" cy="74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/ Contributor → Mehr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Wenig Funding und Milestones → Wenig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Ältere Startups → mehr Erfolg, ABER: sehr alte Start Ups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Ups in Nichenbranchen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Wohlhabende Bundesstaaten führen eher zu Erfolg als ärmere Bundesstaaten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→ mehr erreichte Milestones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Netzwerk &gt; Geld &gt; Branche / 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0331" y="1874391"/>
            <a:ext cx="2563469" cy="27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799" b="1" i="1" dirty="0">
                <a:solidFill>
                  <a:srgbClr val="F7FB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Target = Successful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 dirty="0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5528379" y="80773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69696" y="836951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332346" y="3386139"/>
            <a:ext cx="5896149" cy="3310119"/>
          </a:xfrm>
          <a:custGeom>
            <a:avLst/>
            <a:gdLst/>
            <a:ahLst/>
            <a:cxnLst/>
            <a:rect l="l" t="t" r="r" b="b"/>
            <a:pathLst>
              <a:path w="5896149" h="3310119">
                <a:moveTo>
                  <a:pt x="0" y="0"/>
                </a:moveTo>
                <a:lnTo>
                  <a:pt x="5896149" y="0"/>
                </a:lnTo>
                <a:lnTo>
                  <a:pt x="5896149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2162064" y="3386139"/>
            <a:ext cx="6112686" cy="3310119"/>
          </a:xfrm>
          <a:custGeom>
            <a:avLst/>
            <a:gdLst/>
            <a:ahLst/>
            <a:cxnLst/>
            <a:rect l="l" t="t" r="r" b="b"/>
            <a:pathLst>
              <a:path w="6112686" h="3310119">
                <a:moveTo>
                  <a:pt x="0" y="0"/>
                </a:moveTo>
                <a:lnTo>
                  <a:pt x="6112686" y="0"/>
                </a:lnTo>
                <a:lnTo>
                  <a:pt x="6112686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2965921" y="733379"/>
            <a:ext cx="12356158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Vergleich mit Konstante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91024" y="2541209"/>
            <a:ext cx="1934576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de-CH" sz="2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Konstante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6864" y="2541209"/>
            <a:ext cx="2673935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2064" y="7096308"/>
            <a:ext cx="5534136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166%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Deutlich mehr Liquidität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Verbessertes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32346" y="7096308"/>
            <a:ext cx="6203054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155%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Hohe Kapitalbindung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Keine Abhebung von der Konkurrenz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3319" y="2043694"/>
            <a:ext cx="4450019" cy="255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  <a:spcBef>
                <a:spcPct val="0"/>
              </a:spcBef>
            </a:pPr>
            <a:r>
              <a:rPr lang="de-CH" sz="162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Bei Betrachtung aller 877 Unternehmen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b="-18174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Freeform 7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8" name="Freeform 8"/>
          <p:cNvSpPr/>
          <p:nvPr/>
        </p:nvSpPr>
        <p:spPr>
          <a:xfrm>
            <a:off x="17033327" y="44958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9" name="Group 9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615630" y="6705431"/>
            <a:ext cx="4528370" cy="2552869"/>
          </a:xfrm>
          <a:custGeom>
            <a:avLst/>
            <a:gdLst/>
            <a:ahLst/>
            <a:cxnLst/>
            <a:rect l="l" t="t" r="r" b="b"/>
            <a:pathLst>
              <a:path w="4528370" h="2552869">
                <a:moveTo>
                  <a:pt x="0" y="0"/>
                </a:moveTo>
                <a:lnTo>
                  <a:pt x="4528370" y="0"/>
                </a:lnTo>
                <a:lnTo>
                  <a:pt x="4528370" y="2552869"/>
                </a:lnTo>
                <a:lnTo>
                  <a:pt x="0" y="25528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3" name="TextBox 13"/>
          <p:cNvSpPr txBox="1"/>
          <p:nvPr/>
        </p:nvSpPr>
        <p:spPr>
          <a:xfrm>
            <a:off x="1437596" y="2917963"/>
            <a:ext cx="7706404" cy="157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9264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Vielen Dank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7596" y="4909294"/>
            <a:ext cx="8597124" cy="84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9"/>
              </a:lnSpc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Wir hoffen unsere Präsentation konnte Ihnen bei der Evaluation des Geschäftspartners weiterhelfen.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9502" y="7616840"/>
            <a:ext cx="2665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Fragen?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503406" y="760307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9743960" y="1639676"/>
            <a:ext cx="7518893" cy="4969108"/>
            <a:chOff x="0" y="0"/>
            <a:chExt cx="1164873" cy="7698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4873" cy="769845"/>
            </a:xfrm>
            <a:custGeom>
              <a:avLst/>
              <a:gdLst/>
              <a:ahLst/>
              <a:cxnLst/>
              <a:rect l="l" t="t" r="r" b="b"/>
              <a:pathLst>
                <a:path w="1164873" h="769845">
                  <a:moveTo>
                    <a:pt x="57661" y="0"/>
                  </a:moveTo>
                  <a:lnTo>
                    <a:pt x="1107212" y="0"/>
                  </a:lnTo>
                  <a:cubicBezTo>
                    <a:pt x="1139057" y="0"/>
                    <a:pt x="1164873" y="25816"/>
                    <a:pt x="1164873" y="57661"/>
                  </a:cubicBezTo>
                  <a:lnTo>
                    <a:pt x="1164873" y="712184"/>
                  </a:lnTo>
                  <a:cubicBezTo>
                    <a:pt x="1164873" y="744029"/>
                    <a:pt x="1139057" y="769845"/>
                    <a:pt x="1107212" y="769845"/>
                  </a:cubicBezTo>
                  <a:lnTo>
                    <a:pt x="57661" y="769845"/>
                  </a:lnTo>
                  <a:cubicBezTo>
                    <a:pt x="25816" y="769845"/>
                    <a:pt x="0" y="744029"/>
                    <a:pt x="0" y="712184"/>
                  </a:cubicBezTo>
                  <a:lnTo>
                    <a:pt x="0" y="57661"/>
                  </a:lnTo>
                  <a:cubicBezTo>
                    <a:pt x="0" y="25816"/>
                    <a:pt x="25816" y="0"/>
                    <a:pt x="57661" y="0"/>
                  </a:cubicBezTo>
                  <a:close/>
                </a:path>
              </a:pathLst>
            </a:custGeom>
            <a:blipFill>
              <a:blip r:embed="rId5"/>
              <a:stretch>
                <a:fillRect l="-2986" r="-298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1622" y="6463791"/>
            <a:ext cx="4299005" cy="2983601"/>
            <a:chOff x="0" y="0"/>
            <a:chExt cx="999406" cy="69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406" cy="693609"/>
            </a:xfrm>
            <a:custGeom>
              <a:avLst/>
              <a:gdLst/>
              <a:ahLst/>
              <a:cxnLst/>
              <a:rect l="l" t="t" r="r" b="b"/>
              <a:pathLst>
                <a:path w="999406" h="693609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6"/>
              <a:stretch>
                <a:fillRect t="-9992" b="-9992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0204" y="1309639"/>
            <a:ext cx="48635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Ausgangslage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65473" y="3632423"/>
            <a:ext cx="63261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Ups scheitern schnell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2842" y="3622898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98164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5473" y="4722563"/>
            <a:ext cx="63261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Entwicklung von Start-Ups oft unvorhersehrbar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842" y="6294188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5473" y="6321628"/>
            <a:ext cx="6326107" cy="47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Viele Fehlinvestitionen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4" name="Group 4"/>
          <p:cNvGrpSpPr/>
          <p:nvPr/>
        </p:nvGrpSpPr>
        <p:grpSpPr>
          <a:xfrm>
            <a:off x="733008" y="2827317"/>
            <a:ext cx="7146138" cy="6086366"/>
            <a:chOff x="0" y="0"/>
            <a:chExt cx="1107124" cy="942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124" cy="942937"/>
            </a:xfrm>
            <a:custGeom>
              <a:avLst/>
              <a:gdLst/>
              <a:ahLst/>
              <a:cxnLst/>
              <a:rect l="l" t="t" r="r" b="b"/>
              <a:pathLst>
                <a:path w="1107124" h="942937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882269"/>
                  </a:lnTo>
                  <a:cubicBezTo>
                    <a:pt x="1107124" y="898359"/>
                    <a:pt x="1100732" y="913790"/>
                    <a:pt x="1089354" y="925168"/>
                  </a:cubicBezTo>
                  <a:cubicBezTo>
                    <a:pt x="1077977" y="936546"/>
                    <a:pt x="1062545" y="942937"/>
                    <a:pt x="1046455" y="942937"/>
                  </a:cubicBezTo>
                  <a:lnTo>
                    <a:pt x="60669" y="942937"/>
                  </a:lnTo>
                  <a:cubicBezTo>
                    <a:pt x="44578" y="942937"/>
                    <a:pt x="29147" y="936546"/>
                    <a:pt x="17769" y="925168"/>
                  </a:cubicBezTo>
                  <a:cubicBezTo>
                    <a:pt x="6392" y="913790"/>
                    <a:pt x="0" y="898359"/>
                    <a:pt x="0" y="882269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5"/>
              <a:stretch>
                <a:fillRect t="-8706" b="-870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411200" y="3229543"/>
            <a:ext cx="765429" cy="816186"/>
          </a:xfrm>
          <a:custGeom>
            <a:avLst/>
            <a:gdLst/>
            <a:ahLst/>
            <a:cxnLst/>
            <a:rect l="l" t="t" r="r" b="b"/>
            <a:pathLst>
              <a:path w="1604348" h="1608369">
                <a:moveTo>
                  <a:pt x="0" y="0"/>
                </a:moveTo>
                <a:lnTo>
                  <a:pt x="1604348" y="0"/>
                </a:lnTo>
                <a:lnTo>
                  <a:pt x="1604348" y="1608369"/>
                </a:lnTo>
                <a:lnTo>
                  <a:pt x="0" y="1608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4732240" y="1170278"/>
            <a:ext cx="770298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Wir haben die Lösung!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4730" y="3320136"/>
            <a:ext cx="4733330" cy="635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de-CH" sz="3999" b="1" noProof="0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83%</a:t>
            </a:r>
            <a:r>
              <a:rPr lang="de-CH" sz="399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Erfolgsquote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4730" y="5488661"/>
            <a:ext cx="1043881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Über 50%</a:t>
            </a: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weniger Fehlinvestitionen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4730" y="7657186"/>
            <a:ext cx="473333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50% </a:t>
            </a:r>
            <a:r>
              <a:rPr lang="en-US" sz="39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mehr Gewinn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289298" y="5918940"/>
            <a:ext cx="6330541" cy="3339360"/>
          </a:xfrm>
          <a:custGeom>
            <a:avLst/>
            <a:gdLst/>
            <a:ahLst/>
            <a:cxnLst/>
            <a:rect l="l" t="t" r="r" b="b"/>
            <a:pathLst>
              <a:path w="6330541" h="3339360">
                <a:moveTo>
                  <a:pt x="0" y="0"/>
                </a:moveTo>
                <a:lnTo>
                  <a:pt x="6330541" y="0"/>
                </a:lnTo>
                <a:lnTo>
                  <a:pt x="6330541" y="3339360"/>
                </a:lnTo>
                <a:lnTo>
                  <a:pt x="0" y="3339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1289298" y="3576214"/>
            <a:ext cx="2185031" cy="2023885"/>
          </a:xfrm>
          <a:custGeom>
            <a:avLst/>
            <a:gdLst/>
            <a:ahLst/>
            <a:cxnLst/>
            <a:rect l="l" t="t" r="r" b="b"/>
            <a:pathLst>
              <a:path w="2185031" h="2023885">
                <a:moveTo>
                  <a:pt x="0" y="0"/>
                </a:moveTo>
                <a:lnTo>
                  <a:pt x="2185031" y="0"/>
                </a:lnTo>
                <a:lnTo>
                  <a:pt x="2185031" y="2023885"/>
                </a:lnTo>
                <a:lnTo>
                  <a:pt x="0" y="2023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2065473" y="1170278"/>
            <a:ext cx="13400051" cy="82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Unser Ansatz zur Risikoanalyse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584" y="3528589"/>
            <a:ext cx="10401173" cy="311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Start-Ups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klassifizieren</a:t>
            </a: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-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erfolgreich</a:t>
            </a: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oder</a:t>
            </a:r>
            <a:r>
              <a:rPr lang="en-US" sz="2899" b="1" dirty="0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chemeClr val="bg1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nicht</a:t>
            </a:r>
            <a:endParaRPr lang="en-US" sz="2899" b="1" dirty="0">
              <a:solidFill>
                <a:schemeClr val="bg1"/>
              </a:solidFill>
              <a:latin typeface="Montaser Arabic Ultra-Bold"/>
              <a:ea typeface="Montaser Arabic Ultra-Bold"/>
              <a:cs typeface="Montaser Arabic Ultra-Bold"/>
              <a:sym typeface="Montaser Arabic Ultra-Bold"/>
            </a:endParaRP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Trainiert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auf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echten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Start-up-Daten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Lernt und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erkennt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Muster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Kombiniert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Merkmale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Partner,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Finanzierung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&amp; Branche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Liefern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</a:t>
            </a:r>
            <a:r>
              <a:rPr lang="en-US" sz="2899" b="1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Entscheidungshilfe</a:t>
            </a:r>
            <a:r>
              <a:rPr lang="en-US" sz="289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für VC-Investments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7036459" y="766444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1353316" y="96844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057766" y="3238500"/>
            <a:ext cx="5703426" cy="5349072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41" t="-8507" r="-17933" b="-3135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0" name="Group 10"/>
          <p:cNvGrpSpPr/>
          <p:nvPr/>
        </p:nvGrpSpPr>
        <p:grpSpPr>
          <a:xfrm>
            <a:off x="14490025" y="3581909"/>
            <a:ext cx="1767419" cy="1825899"/>
            <a:chOff x="0" y="0"/>
            <a:chExt cx="465493" cy="48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41837" y="1410840"/>
            <a:ext cx="900432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Kostenberechnung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5532" y="3484968"/>
            <a:ext cx="7735478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Fehlinvestment = Verlust von ca. 80%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40% Kosten für Due Dilligence, Betriebskosten etc.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300% Rendite bei erfolgreicher Investition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490025" y="5952625"/>
            <a:ext cx="1767419" cy="1825899"/>
            <a:chOff x="0" y="0"/>
            <a:chExt cx="465493" cy="4808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490025" y="6679706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90025" y="4336952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843" y="5741018"/>
            <a:ext cx="9004326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de-CH" sz="24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Szenario mit 100 getätigten Investitionen à 5 Mio. USD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251" y="6512887"/>
            <a:ext cx="700013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Blind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0236" y="6512887"/>
            <a:ext cx="2022142" cy="317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 </a:t>
            </a:r>
            <a:r>
              <a:rPr lang="en-US" sz="20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VentureIQ</a:t>
            </a:r>
            <a:endParaRPr lang="en-US" sz="20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0586" y="7311763"/>
            <a:ext cx="3768774" cy="714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35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Fehlinvestitionen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765 Mio. USD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Gewinn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574661" y="7311763"/>
            <a:ext cx="3768775" cy="71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 Fehlinvestitionen</a:t>
            </a: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1'143 Mio. USD Gewinn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622639" y="62639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" name="TextBox 6"/>
          <p:cNvSpPr txBox="1"/>
          <p:nvPr/>
        </p:nvSpPr>
        <p:spPr>
          <a:xfrm>
            <a:off x="2440401" y="3111142"/>
            <a:ext cx="13324011" cy="347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 wurde unser Modell umgesetzt?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99122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985" y="733379"/>
            <a:ext cx="9814029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Evaluationsstrategie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427" y="2366715"/>
            <a:ext cx="8342004" cy="400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Möglichst gute Sortierung der Unternehmen → AUC 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Optimierung / Wahl anhand der Kostenmatrix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Hohe Präzision von Vorteil, gleichzeitig hohe Erkennungsrate wünschenswert → F1 Score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Eliminierung von False Negatives → keine Chancen verpassen, auch bei Investitionen herrscht Konkurrenz → Chancen überwiegen Risiken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Gleichzeitig solide False Positive Rate beibehalten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Cross Validation für maximale Stabilität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236985" y="6661468"/>
            <a:ext cx="4231968" cy="3541124"/>
            <a:chOff x="-92123" y="0"/>
            <a:chExt cx="5642624" cy="4721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58379" cy="4721498"/>
            </a:xfrm>
            <a:custGeom>
              <a:avLst/>
              <a:gdLst/>
              <a:ahLst/>
              <a:cxnLst/>
              <a:rect l="l" t="t" r="r" b="b"/>
              <a:pathLst>
                <a:path w="5458379" h="4721498">
                  <a:moveTo>
                    <a:pt x="0" y="0"/>
                  </a:moveTo>
                  <a:lnTo>
                    <a:pt x="5458379" y="0"/>
                  </a:lnTo>
                  <a:lnTo>
                    <a:pt x="5458379" y="4721498"/>
                  </a:lnTo>
                  <a:lnTo>
                    <a:pt x="0" y="4721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92123" y="719643"/>
              <a:ext cx="5642624" cy="4016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AUC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50285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Kostenmatrix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752671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F1 Score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913976" y="2561637"/>
            <a:ext cx="5812786" cy="5655010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86" t="-2637" r="-15714" b="-2966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7" name="Group 17"/>
          <p:cNvGrpSpPr/>
          <p:nvPr/>
        </p:nvGrpSpPr>
        <p:grpSpPr>
          <a:xfrm>
            <a:off x="14346235" y="3210984"/>
            <a:ext cx="1767419" cy="1825899"/>
            <a:chOff x="0" y="0"/>
            <a:chExt cx="465493" cy="480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46235" y="5581700"/>
            <a:ext cx="1767419" cy="1825899"/>
            <a:chOff x="0" y="0"/>
            <a:chExt cx="465493" cy="4808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346235" y="6308781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46235" y="3966027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4689961" y="-2209631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12958" y="433362"/>
            <a:ext cx="82251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Engineering</a:t>
            </a:r>
          </a:p>
        </p:txBody>
      </p:sp>
      <p:sp>
        <p:nvSpPr>
          <p:cNvPr id="9" name="Freeform 9"/>
          <p:cNvSpPr/>
          <p:nvPr/>
        </p:nvSpPr>
        <p:spPr>
          <a:xfrm>
            <a:off x="4306077" y="3621206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7"/>
                </a:lnTo>
                <a:lnTo>
                  <a:pt x="0" y="40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4306077" y="4641828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Freeform 11"/>
          <p:cNvSpPr/>
          <p:nvPr/>
        </p:nvSpPr>
        <p:spPr>
          <a:xfrm>
            <a:off x="4306077" y="5732615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2" name="TextBox 12"/>
          <p:cNvSpPr txBox="1"/>
          <p:nvPr/>
        </p:nvSpPr>
        <p:spPr>
          <a:xfrm>
            <a:off x="4813430" y="3568575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Neu erstellte wichtige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13430" y="4589198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Gelöschte Objekte wegen Data-Leakage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430" y="5655930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Resultat mit 24 Features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06077" y="6775291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6" name="TextBox 16"/>
          <p:cNvSpPr txBox="1"/>
          <p:nvPr/>
        </p:nvSpPr>
        <p:spPr>
          <a:xfrm>
            <a:off x="4813430" y="6722661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Unternehmen ohne Werte entfernt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436197" y="3094704"/>
            <a:ext cx="8548461" cy="427423"/>
          </a:xfrm>
          <a:custGeom>
            <a:avLst/>
            <a:gdLst/>
            <a:ahLst/>
            <a:cxnLst/>
            <a:rect l="l" t="t" r="r" b="b"/>
            <a:pathLst>
              <a:path w="8548461" h="427423">
                <a:moveTo>
                  <a:pt x="0" y="0"/>
                </a:moveTo>
                <a:lnTo>
                  <a:pt x="8548461" y="0"/>
                </a:lnTo>
                <a:lnTo>
                  <a:pt x="8548461" y="427423"/>
                </a:lnTo>
                <a:lnTo>
                  <a:pt x="0" y="427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2474968" y="4289618"/>
            <a:ext cx="13338064" cy="5735368"/>
          </a:xfrm>
          <a:custGeom>
            <a:avLst/>
            <a:gdLst/>
            <a:ahLst/>
            <a:cxnLst/>
            <a:rect l="l" t="t" r="r" b="b"/>
            <a:pathLst>
              <a:path w="13338064" h="5735368">
                <a:moveTo>
                  <a:pt x="0" y="0"/>
                </a:moveTo>
                <a:lnTo>
                  <a:pt x="13338064" y="0"/>
                </a:lnTo>
                <a:lnTo>
                  <a:pt x="13338064" y="5735368"/>
                </a:lnTo>
                <a:lnTo>
                  <a:pt x="0" y="573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6391202" y="408796"/>
            <a:ext cx="8952711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3188" y="1841437"/>
            <a:ext cx="632162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Qualität ist besser als Quantität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5877" y="2760597"/>
            <a:ext cx="9090320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starke Korrelationen zwischen Features vermeiden</a:t>
            </a:r>
          </a:p>
          <a:p>
            <a:pPr algn="l">
              <a:lnSpc>
                <a:spcPts val="2898"/>
              </a:lnSpc>
            </a:pP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Auch schwächere Features stabilisieren das Modell</a:t>
            </a:r>
          </a:p>
        </p:txBody>
      </p:sp>
      <p:sp>
        <p:nvSpPr>
          <p:cNvPr id="14" name="Freeform 1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Benutzerdefiniert</PresentationFormat>
  <Paragraphs>136</Paragraphs>
  <Slides>14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Canva Sans Bold</vt:lpstr>
      <vt:lpstr>Montaser Arabic Ultra-Bold</vt:lpstr>
      <vt:lpstr>Calibri</vt:lpstr>
      <vt:lpstr>Montserrat</vt:lpstr>
      <vt:lpstr>Montserrat Bold</vt:lpstr>
      <vt:lpstr>Montserrat Bold Italics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StratifyAI</dc:title>
  <cp:lastModifiedBy>Bastian Büeler (s)</cp:lastModifiedBy>
  <cp:revision>9</cp:revision>
  <dcterms:created xsi:type="dcterms:W3CDTF">2006-08-16T00:00:00Z</dcterms:created>
  <dcterms:modified xsi:type="dcterms:W3CDTF">2025-05-23T10:10:17Z</dcterms:modified>
  <dc:identifier>DAGnD4fCOXg</dc:identifier>
</cp:coreProperties>
</file>